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DFE4"/>
    <a:srgbClr val="FFCCFF"/>
    <a:srgbClr val="9966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770D5-BE70-4438-A1C4-A993DD6207CE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AA5E1-3DF1-419B-B3AB-1B1B82C192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30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4AA5E1-3DF1-419B-B3AB-1B1B82C1924B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6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2FC663-4415-85AB-9046-1E8DCCBD6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CA566D-C893-6C16-94F7-C483927CE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2428C-D3F3-99D4-56E3-541E54789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0DDDB2-4DE4-2E53-DBB0-D8EE4478E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EB4BE0-96D6-4F73-F0A7-221ABA35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337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E8E4A-4D0B-4B71-171C-270601B88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6BE5E2-90C6-B6AF-B7AD-B13D973C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51CB9C-4CBC-572E-4E52-EA907483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DD554A-7BD8-E380-466E-6C3B3ECC9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3252CE-16BF-DE74-EE7E-37A05438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49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B4FE773-56A4-C11F-69B3-1D645AB281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E311607-A0A1-C5D9-FFB9-91A1462D7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71706E-E12D-FBFB-AB28-878FCE6CE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EC7C52-45A7-CB2F-DB57-DBDF76537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F92C9E-BA49-8E69-CECA-96DE26DEC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4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75EE8-DB7D-F64C-2460-51D81AE3C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CBEE9F-F3BC-974A-8B97-A3EB3D502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370163-5E76-5879-D177-5FCBB3E9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0FA94A-6D52-7996-BEBA-1EAE0542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F38F47-2FE6-5416-6EE0-968E515B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95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0AA6C-5F74-AC59-1E96-C755196E4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3AF435-640B-9507-585D-A5476C90B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2C6DBF-12B1-03DE-677B-B9C5F5689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253B39-6F4C-1DD7-E775-AFDC3C88B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1D5F1E-BA66-2CF8-0326-2F7D2F77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372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17EA65-8CDA-0C94-9FF5-6F56E32F9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953D7C-DBA8-5D4E-505B-41F602EC5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FB31398-B8CB-9FC2-2B0C-8A4CDC414F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4021BA-AF2B-C81A-0D36-82AD72407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B2710C-533C-B096-A603-979E51CB9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A6AC33-8E21-A30F-D029-00BFA83DF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55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85A100-2D03-1A69-2DC5-6E051C8B4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87A2D0-CBFF-76BB-7C49-5FE852A7F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473C3B-8F19-72B0-5E07-D92CCB143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61DE702-2EFC-9A53-0365-851447A60D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EFCEA5-F8C4-80A5-4E39-6EA150A04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B05AB08-D835-0451-D71A-15570BD7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4D717DD-9D23-8D0E-4B51-00B86D454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DB9B43C-9488-67A7-A740-A91711A11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33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1541A-4DAD-C84B-E3D3-A4D7263F3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7074456-4C42-029D-7264-F3F894C5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FE1400-CA00-28AB-1066-E6466C13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AB3DE4F-2379-EE2C-B309-79934E53A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019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ECECF47-DB81-555F-8225-38792AE00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5D9F874-475E-ED87-00C5-3CFB1923A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FA739B-09F9-2EC4-F286-14FA01204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128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E6F08E-7293-4AF7-8EFB-36CF7582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9F6F1C-CCB7-37B5-A6AC-EC7447181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BC6154E-9570-F8F6-5E71-9BC41654B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520837-C09B-FF55-D574-371067F6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40BE33-0CC8-20B7-58D5-F128765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64469F-C3ED-C580-A057-1AB2CFC19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56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8BD554-CEA2-FFC3-89DD-871ECA293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0EB7003-8776-34C7-7F7E-64CB38581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0DA8C9-8F31-9D2D-0363-A9A804691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C0267B-E912-D1A2-D87F-B54157400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38FBFFA-F208-2943-DC5F-1AA6FEB2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66BA43-16F3-B812-29A7-01C31079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79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42ACD4-D697-6671-050B-4DEC641BE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74B773-5A8A-4D08-F6E8-A900AFDB7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78A69A-0575-4054-BA05-A1CCE6E41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EE7C2-7CD7-480E-A030-4CDBB2B24615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07847A-F529-87B1-219E-DDCDD0C44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2D9640-BA9C-AC6F-F5BC-ABA9CDFEE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EDA4A-345A-441C-8740-B9D29DF488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39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9B0DC76-5D67-B41D-BE57-995BEAB93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24" y="1143502"/>
            <a:ext cx="9292323" cy="503822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27B3CE-F34F-2D50-E927-FB3E74DD1F81}"/>
              </a:ext>
            </a:extLst>
          </p:cNvPr>
          <p:cNvSpPr txBox="1"/>
          <p:nvPr/>
        </p:nvSpPr>
        <p:spPr>
          <a:xfrm>
            <a:off x="594724" y="6181725"/>
            <a:ext cx="8539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全国的には自立度の割合は大きな変動ないが、当事業所は月によって変動あり。また、歩行移動者の割合が高く、身体機能的な生活自立度が高い傾向にある。</a:t>
            </a:r>
            <a:endParaRPr kumimoji="1" lang="ja-JP" altLang="en-US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7861318-D336-5927-89C0-357EE20E9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24" y="9204"/>
            <a:ext cx="6393970" cy="113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934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4F25348-0DD4-A8AA-765B-B302D936A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78" y="390156"/>
            <a:ext cx="9802593" cy="5277587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4C5402-29FB-CE0B-457B-5F35AE377EEF}"/>
              </a:ext>
            </a:extLst>
          </p:cNvPr>
          <p:cNvSpPr txBox="1"/>
          <p:nvPr/>
        </p:nvSpPr>
        <p:spPr>
          <a:xfrm>
            <a:off x="575578" y="5743575"/>
            <a:ext cx="10054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全国と比較し、道に迷う、服薬管理に援助を要す、昼また</a:t>
            </a:r>
            <a:r>
              <a:rPr lang="ja-JP" altLang="en-US" dirty="0"/>
              <a:t>は</a:t>
            </a:r>
            <a:r>
              <a:rPr kumimoji="1" lang="ja-JP" altLang="en-US" dirty="0"/>
              <a:t>夜に認知症の周辺症状がみられ、何等かの介護を要している方が多い状況である。清潔保持のお手伝いや、ご本人が心地良く過ごせる空間の提供</a:t>
            </a:r>
            <a:r>
              <a:rPr lang="ja-JP" altLang="en-US" dirty="0"/>
              <a:t>を行い</a:t>
            </a:r>
            <a:r>
              <a:rPr kumimoji="1" lang="ja-JP" altLang="en-US" dirty="0"/>
              <a:t>、家族の負担を減らし、なるべく長く在宅生活が出来るように支援している。</a:t>
            </a:r>
          </a:p>
        </p:txBody>
      </p:sp>
    </p:spTree>
    <p:extLst>
      <p:ext uri="{BB962C8B-B14F-4D97-AF65-F5344CB8AC3E}">
        <p14:creationId xmlns:p14="http://schemas.microsoft.com/office/powerpoint/2010/main" val="4017433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B9FFD0E1-F266-BFE4-E599-F7F14ABCD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891" y="84152"/>
            <a:ext cx="8402909" cy="6689695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40EBB1D-32DC-EE1B-2112-07E3A86F7408}"/>
              </a:ext>
            </a:extLst>
          </p:cNvPr>
          <p:cNvSpPr txBox="1"/>
          <p:nvPr/>
        </p:nvSpPr>
        <p:spPr>
          <a:xfrm>
            <a:off x="8936736" y="524256"/>
            <a:ext cx="29713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身体機能面は重度介助者が少なく、座位や臥位での動作はほぼ自立の方で占められている。</a:t>
            </a:r>
            <a:endParaRPr kumimoji="1" lang="en-US" altLang="ja-JP" dirty="0"/>
          </a:p>
          <a:p>
            <a:r>
              <a:rPr lang="ja-JP" altLang="en-US" dirty="0"/>
              <a:t>立ち上がり時は突発的な動作がみられることもあり、身体機能が高くとも見守りが必要な方の割合が高くなる傾向あり。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2666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8063AD6-53DF-BB93-955E-567B6997F00F}"/>
              </a:ext>
            </a:extLst>
          </p:cNvPr>
          <p:cNvGrpSpPr/>
          <p:nvPr/>
        </p:nvGrpSpPr>
        <p:grpSpPr>
          <a:xfrm>
            <a:off x="609221" y="28575"/>
            <a:ext cx="8306179" cy="6827376"/>
            <a:chOff x="1780796" y="0"/>
            <a:chExt cx="8306179" cy="6827376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CD13AE35-5CC5-B132-A008-0BABE6F0AD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09750" y="0"/>
              <a:ext cx="8277225" cy="6621780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4787D7B6-3268-EBB1-6C95-195768E71C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0796" y="6624621"/>
              <a:ext cx="4639054" cy="202755"/>
            </a:xfrm>
            <a:prstGeom prst="rect">
              <a:avLst/>
            </a:prstGeom>
          </p:spPr>
        </p:pic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64790A-D8A4-8952-7B2D-3EBF75A357B0}"/>
              </a:ext>
            </a:extLst>
          </p:cNvPr>
          <p:cNvSpPr txBox="1"/>
          <p:nvPr/>
        </p:nvSpPr>
        <p:spPr>
          <a:xfrm>
            <a:off x="8936736" y="524256"/>
            <a:ext cx="29713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入浴以外の動作は自立されている方の割合が全国と比較して高い。</a:t>
            </a:r>
            <a:endParaRPr lang="en-US" altLang="ja-JP" dirty="0"/>
          </a:p>
          <a:p>
            <a:r>
              <a:rPr kumimoji="1" lang="ja-JP" altLang="en-US" dirty="0"/>
              <a:t>入浴も軽介助や促しの介助で済む方が多い。</a:t>
            </a:r>
            <a:endParaRPr kumimoji="1" lang="en-US" altLang="ja-JP" dirty="0"/>
          </a:p>
          <a:p>
            <a:r>
              <a:rPr kumimoji="1" lang="ja-JP" altLang="en-US" dirty="0"/>
              <a:t>身体機能が高い利用者が多い為と考える。</a:t>
            </a:r>
          </a:p>
        </p:txBody>
      </p:sp>
    </p:spTree>
    <p:extLst>
      <p:ext uri="{BB962C8B-B14F-4D97-AF65-F5344CB8AC3E}">
        <p14:creationId xmlns:p14="http://schemas.microsoft.com/office/powerpoint/2010/main" val="1613684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EBD6042-9AC1-5377-3298-2CEF28F43874}"/>
              </a:ext>
            </a:extLst>
          </p:cNvPr>
          <p:cNvGrpSpPr/>
          <p:nvPr/>
        </p:nvGrpSpPr>
        <p:grpSpPr>
          <a:xfrm>
            <a:off x="332830" y="14287"/>
            <a:ext cx="7887245" cy="6829425"/>
            <a:chOff x="2495005" y="4814"/>
            <a:chExt cx="8082541" cy="7015111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03B97240-E25E-31AE-72B4-1BB3D76091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95005" y="820393"/>
              <a:ext cx="8057830" cy="6199532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9D71E78D-E173-B1B9-EDDA-87E4ED277E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14600" y="4814"/>
              <a:ext cx="8062946" cy="852436"/>
            </a:xfrm>
            <a:prstGeom prst="rect">
              <a:avLst/>
            </a:prstGeom>
          </p:spPr>
        </p:pic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D97046-9BA3-F5B8-3987-E8D4B7867AFF}"/>
              </a:ext>
            </a:extLst>
          </p:cNvPr>
          <p:cNvSpPr txBox="1"/>
          <p:nvPr/>
        </p:nvSpPr>
        <p:spPr>
          <a:xfrm>
            <a:off x="8441436" y="324231"/>
            <a:ext cx="29713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排泄コントロール等は介助が必要な方がいらっしゃるが、パット内での排泄にとどまり、失禁される方は少ない。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4D20C7-C817-3D8F-368C-6624F9B57F59}"/>
              </a:ext>
            </a:extLst>
          </p:cNvPr>
          <p:cNvSpPr txBox="1"/>
          <p:nvPr/>
        </p:nvSpPr>
        <p:spPr>
          <a:xfrm>
            <a:off x="8441436" y="3429000"/>
            <a:ext cx="29713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ADL</a:t>
            </a:r>
            <a:r>
              <a:rPr kumimoji="1" lang="ja-JP" altLang="en-US" dirty="0"/>
              <a:t>合計点や合計点の位置比較をみても、身の回りの事をご自分でできる方が多い利用所といえる。</a:t>
            </a:r>
            <a:endParaRPr kumimoji="1" lang="en-US" altLang="ja-JP" dirty="0"/>
          </a:p>
          <a:p>
            <a:r>
              <a:rPr lang="ja-JP" altLang="en-US" dirty="0"/>
              <a:t>道具や椅子の高さ、声かけの方法などを工夫し、ご自分でできることを引き出す介入をしている。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231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42D36AE3-B346-8AA8-E916-EE0855C6B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014" y="0"/>
            <a:ext cx="8595472" cy="68580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372A34F-FF35-4C51-C62D-4CE9AD6BE5BC}"/>
              </a:ext>
            </a:extLst>
          </p:cNvPr>
          <p:cNvSpPr txBox="1"/>
          <p:nvPr/>
        </p:nvSpPr>
        <p:spPr>
          <a:xfrm>
            <a:off x="9155486" y="562356"/>
            <a:ext cx="29713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独居の方もいらっしゃるので、洗濯や掃除などをご自身で行える方も利用されている。</a:t>
            </a:r>
            <a:endParaRPr lang="en-US" altLang="ja-JP" dirty="0"/>
          </a:p>
          <a:p>
            <a:r>
              <a:rPr kumimoji="1" lang="ja-JP" altLang="en-US" dirty="0"/>
              <a:t>自宅では家族介助にて行っていることも、皿洗い等のお手伝いをお願いすることもあ</a:t>
            </a:r>
            <a:r>
              <a:rPr lang="ja-JP" altLang="en-US" dirty="0"/>
              <a:t>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5681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569F21E-23F7-2068-0432-60ACD552D349}"/>
              </a:ext>
            </a:extLst>
          </p:cNvPr>
          <p:cNvGrpSpPr/>
          <p:nvPr/>
        </p:nvGrpSpPr>
        <p:grpSpPr>
          <a:xfrm>
            <a:off x="242213" y="0"/>
            <a:ext cx="9425662" cy="6857999"/>
            <a:chOff x="1261388" y="1"/>
            <a:chExt cx="9425662" cy="6916529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25F2B8CB-DBC7-0D67-AAFD-280B3EB7EB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1388" y="1"/>
              <a:ext cx="9425662" cy="6574748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CE3C3308-623F-89C5-3615-49CFF6C6EF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13883" y="6582221"/>
              <a:ext cx="7911985" cy="334309"/>
            </a:xfrm>
            <a:prstGeom prst="rect">
              <a:avLst/>
            </a:prstGeom>
          </p:spPr>
        </p:pic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964C245-6DBB-E25C-602E-D75A03308699}"/>
              </a:ext>
            </a:extLst>
          </p:cNvPr>
          <p:cNvSpPr txBox="1"/>
          <p:nvPr/>
        </p:nvSpPr>
        <p:spPr>
          <a:xfrm>
            <a:off x="9667875" y="120234"/>
            <a:ext cx="23218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身体機能が高い利用者が多いので、体操や普段の生活動作の中で基本動作や歩行練習を行っている。</a:t>
            </a:r>
            <a:endParaRPr kumimoji="1" lang="en-US" altLang="ja-JP" dirty="0"/>
          </a:p>
          <a:p>
            <a:r>
              <a:rPr kumimoji="1" lang="ja-JP" altLang="en-US" dirty="0"/>
              <a:t>また、レクリエーションの中で楽しみを提供していることも多いので、訓練内容として反映していく。</a:t>
            </a:r>
          </a:p>
        </p:txBody>
      </p:sp>
    </p:spTree>
    <p:extLst>
      <p:ext uri="{BB962C8B-B14F-4D97-AF65-F5344CB8AC3E}">
        <p14:creationId xmlns:p14="http://schemas.microsoft.com/office/powerpoint/2010/main" val="4178346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8D17EAC-8FAD-6B1E-6469-ACC4B530C82E}"/>
              </a:ext>
            </a:extLst>
          </p:cNvPr>
          <p:cNvGrpSpPr/>
          <p:nvPr/>
        </p:nvGrpSpPr>
        <p:grpSpPr>
          <a:xfrm>
            <a:off x="299474" y="159671"/>
            <a:ext cx="8265113" cy="6555920"/>
            <a:chOff x="299474" y="216821"/>
            <a:chExt cx="8265113" cy="6555920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785F2099-07B0-AEF6-AF97-96B1EFB8B6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9474" y="1139625"/>
              <a:ext cx="6796651" cy="5633116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F5127DFA-01EB-884D-60F7-6DCDCE9E43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9474" y="216821"/>
              <a:ext cx="8265113" cy="92280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8120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387</Words>
  <Application>Microsoft Office PowerPoint</Application>
  <PresentationFormat>ワイド画面</PresentationFormat>
  <Paragraphs>15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赤嶺 増美</dc:creator>
  <cp:lastModifiedBy>赤嶺 増美</cp:lastModifiedBy>
  <cp:revision>11</cp:revision>
  <dcterms:created xsi:type="dcterms:W3CDTF">2025-02-28T04:51:31Z</dcterms:created>
  <dcterms:modified xsi:type="dcterms:W3CDTF">2025-11-14T05:22:44Z</dcterms:modified>
</cp:coreProperties>
</file>